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6" r:id="rId4"/>
    <p:sldId id="267" r:id="rId5"/>
    <p:sldId id="269" r:id="rId6"/>
    <p:sldId id="273" r:id="rId7"/>
    <p:sldId id="270" r:id="rId8"/>
    <p:sldId id="272" r:id="rId9"/>
    <p:sldId id="276" r:id="rId10"/>
    <p:sldId id="277" r:id="rId11"/>
    <p:sldId id="278" r:id="rId12"/>
    <p:sldId id="274" r:id="rId13"/>
    <p:sldId id="275" r:id="rId14"/>
    <p:sldId id="279" r:id="rId15"/>
  </p:sldIdLst>
  <p:sldSz cx="9144000" cy="6858000" type="screen4x3"/>
  <p:notesSz cx="7086600" cy="93726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4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39" autoAdjust="0"/>
    <p:restoredTop sz="94741" autoAdjust="0"/>
  </p:normalViewPr>
  <p:slideViewPr>
    <p:cSldViewPr>
      <p:cViewPr varScale="1">
        <p:scale>
          <a:sx n="65" d="100"/>
          <a:sy n="65" d="100"/>
        </p:scale>
        <p:origin x="106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3F7E1-938F-4743-AD54-D0C4E844FBE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797EC-BADC-4DE3-8E29-8862E9957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0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3366D98-0476-4199-8E0E-2BAD5FB94140}" type="datetimeFigureOut">
              <a:rPr lang="el-GR" smtClean="0"/>
              <a:t>27/1/2021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A94A1A0-6A53-44DD-A84D-01F3A07D2C36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iccyaf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097" y="1678742"/>
            <a:ext cx="5496023" cy="1348061"/>
          </a:xfr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2021 ICC Arbitration Rules focus on third party funding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04664"/>
            <a:ext cx="2304256" cy="5985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1960" y="49098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Online event, 28 January 2021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6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22960" y="346095"/>
            <a:ext cx="7520940" cy="548640"/>
          </a:xfrm>
        </p:spPr>
        <p:txBody>
          <a:bodyPr/>
          <a:lstStyle/>
          <a:p>
            <a:r>
              <a:rPr lang="en-US" dirty="0"/>
              <a:t>Basics of litigation funding</a:t>
            </a:r>
            <a:endParaRPr lang="pl-PL" dirty="0"/>
          </a:p>
        </p:txBody>
      </p:sp>
      <p:sp>
        <p:nvSpPr>
          <p:cNvPr id="5" name="Rectangle 31">
            <a:extLst>
              <a:ext uri="{FF2B5EF4-FFF2-40B4-BE49-F238E27FC236}">
                <a16:creationId xmlns:a16="http://schemas.microsoft.com/office/drawing/2014/main" id="{803F1086-B7D3-4A68-BAE1-90D54F9A8AB6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07504" y="924694"/>
            <a:ext cx="2420717" cy="1136154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51" hangingPunct="0">
              <a:defRPr/>
            </a:pPr>
            <a:r>
              <a:rPr lang="de-CH" sz="1125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</a:t>
            </a:r>
            <a:r>
              <a:rPr lang="de-CH" sz="1125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Offering</a:t>
            </a:r>
            <a:endParaRPr lang="de-CH" sz="1125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38391E7E-E075-48D0-970A-317DEA70FC7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528221" y="924694"/>
            <a:ext cx="6508275" cy="11361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189749" indent="-189749">
              <a:lnSpc>
                <a:spcPct val="150000"/>
              </a:lnSpc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part or all of the costs of litigation or arbitration</a:t>
            </a:r>
          </a:p>
          <a:p>
            <a:pPr marL="189749" indent="-189749">
              <a:lnSpc>
                <a:spcPct val="150000"/>
              </a:lnSpc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successful, the funder receives a share of the proceeds. If unsuccessful, the funded party does not repay the funder</a:t>
            </a:r>
          </a:p>
          <a:p>
            <a:pPr marL="189749" indent="-189749">
              <a:lnSpc>
                <a:spcPct val="150000"/>
              </a:lnSpc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separation of roles: Funder does not control the litigation/arbitration</a:t>
            </a:r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E0617FE6-22D3-4296-AA73-1D61A33043F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07503" y="2115668"/>
            <a:ext cx="2420717" cy="809276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51" hangingPunct="0"/>
            <a:r>
              <a:rPr lang="de-CH" sz="1125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Clients</a:t>
            </a:r>
            <a:endParaRPr lang="de-CH" sz="1125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8" name="Rectangle 29">
            <a:extLst>
              <a:ext uri="{FF2B5EF4-FFF2-40B4-BE49-F238E27FC236}">
                <a16:creationId xmlns:a16="http://schemas.microsoft.com/office/drawing/2014/main" id="{2CD42FD4-1814-4342-AB3F-024CDB68236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528220" y="2115668"/>
            <a:ext cx="6508276" cy="8092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clients</a:t>
            </a:r>
            <a:endParaRPr lang="de-CH" sz="1125" dirty="0">
              <a:solidFill>
                <a:srgbClr val="3B4A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Insolvency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practitioners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de-CH" sz="1125" dirty="0" smtClean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CH" sz="1125" b="1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</a:t>
            </a:r>
            <a:r>
              <a:rPr lang="de-CH" sz="1125" b="1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CH" sz="1125" b="1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b="1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justice</a:t>
            </a:r>
            <a:r>
              <a:rPr lang="de-CH" sz="1125" b="1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↔ Managing legal </a:t>
            </a:r>
            <a:r>
              <a:rPr lang="de-CH" sz="1125" b="1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de-CH" sz="1125" b="1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b="1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CH" sz="1125" b="1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b="1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endParaRPr lang="de-CH" sz="1125" b="1" dirty="0">
              <a:solidFill>
                <a:srgbClr val="3B4A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clients</a:t>
            </a:r>
            <a:endParaRPr lang="de-DE" sz="1125" dirty="0">
              <a:solidFill>
                <a:srgbClr val="3B4A5D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9" name="Rectangle 31">
            <a:extLst>
              <a:ext uri="{FF2B5EF4-FFF2-40B4-BE49-F238E27FC236}">
                <a16:creationId xmlns:a16="http://schemas.microsoft.com/office/drawing/2014/main" id="{57913321-421D-4BF3-849C-2111B782B19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07461" y="2962879"/>
            <a:ext cx="2420717" cy="585272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51" hangingPunct="0"/>
            <a:r>
              <a:rPr lang="de-CH" sz="1125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</a:t>
            </a:r>
            <a:r>
              <a:rPr lang="de-CH" sz="1125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CH" sz="1125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de-CH" sz="1125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0" name="Rectangle 29">
            <a:extLst>
              <a:ext uri="{FF2B5EF4-FFF2-40B4-BE49-F238E27FC236}">
                <a16:creationId xmlns:a16="http://schemas.microsoft.com/office/drawing/2014/main" id="{BFF31EC1-6CA9-4256-A42D-F1D41BCE04D1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528179" y="2977680"/>
            <a:ext cx="6476415" cy="5704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de-CH" sz="1125" dirty="0">
              <a:solidFill>
                <a:srgbClr val="3B4A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IP,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insolvency</a:t>
            </a:r>
            <a:endParaRPr lang="de-DE" sz="1125" dirty="0">
              <a:solidFill>
                <a:srgbClr val="3B4A5D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1" name="Rectangle 31">
            <a:extLst>
              <a:ext uri="{FF2B5EF4-FFF2-40B4-BE49-F238E27FC236}">
                <a16:creationId xmlns:a16="http://schemas.microsoft.com/office/drawing/2014/main" id="{0DCA51E7-CBFE-46EE-B865-EBE513F850FF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07460" y="3600886"/>
            <a:ext cx="2420717" cy="1564618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51" hangingPunct="0"/>
            <a:r>
              <a:rPr lang="de-CH" sz="1125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 fit </a:t>
            </a:r>
            <a:r>
              <a:rPr lang="de-CH" sz="1125" b="1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CH" sz="1125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b="1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endParaRPr lang="de-CH" sz="1125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2" name="Rectangle 29">
            <a:extLst>
              <a:ext uri="{FF2B5EF4-FFF2-40B4-BE49-F238E27FC236}">
                <a16:creationId xmlns:a16="http://schemas.microsoft.com/office/drawing/2014/main" id="{2948760F-4521-4C05-90BE-724E6DD9C992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528177" y="3600886"/>
            <a:ext cx="6508319" cy="1564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189749" indent="-189749">
              <a:lnSpc>
                <a:spcPct val="150000"/>
              </a:lnSpc>
              <a:buFontTx/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outset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proceedings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enforcement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125" dirty="0">
              <a:solidFill>
                <a:srgbClr val="3B4A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749" indent="-189749">
              <a:lnSpc>
                <a:spcPct val="150000"/>
              </a:lnSpc>
              <a:buFontTx/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prospects (facts and merits, overall predictability)</a:t>
            </a:r>
          </a:p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exceed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10%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litigation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(«1:10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189749" indent="-189749">
              <a:lnSpc>
                <a:spcPct val="150000"/>
              </a:lnSpc>
              <a:buChar char="-"/>
            </a:pP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Enforceability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solvency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CH" sz="1125" dirty="0" err="1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jurisdiction</a:t>
            </a:r>
            <a:r>
              <a:rPr lang="de-CH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189749" indent="-189749">
              <a:lnSpc>
                <a:spcPct val="150000"/>
              </a:lnSpc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team</a:t>
            </a:r>
          </a:p>
          <a:p>
            <a:pPr marL="189749" indent="-189749">
              <a:lnSpc>
                <a:spcPct val="150000"/>
              </a:lnSpc>
              <a:buChar char="-"/>
            </a:pPr>
            <a:r>
              <a:rPr lang="en-US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</a:t>
            </a:r>
            <a:r>
              <a:rPr lang="de-DE" sz="1125" dirty="0">
                <a:solidFill>
                  <a:srgbClr val="3B4A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867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Investment process</a:t>
            </a:r>
            <a:endParaRPr lang="pl-PL" dirty="0"/>
          </a:p>
        </p:txBody>
      </p:sp>
      <p:pic>
        <p:nvPicPr>
          <p:cNvPr id="23" name="Obraz 2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66" y="914400"/>
            <a:ext cx="8141528" cy="4098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27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9776"/>
            <a:ext cx="8525990" cy="926976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Registration to the ICC YAF Member List</a:t>
            </a:r>
            <a:endParaRPr lang="el-GR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361319"/>
            <a:ext cx="7520940" cy="3579849"/>
          </a:xfr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Registration is free and easy! </a:t>
            </a:r>
          </a:p>
          <a:p>
            <a:pPr>
              <a:buFont typeface="Wingdings" pitchFamily="2" charset="2"/>
              <a:buChar char="§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endParaRPr lang="el-GR" dirty="0"/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323528" y="1124744"/>
            <a:ext cx="8381974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94" y="2276872"/>
            <a:ext cx="7328872" cy="380387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179512" y="3861048"/>
            <a:ext cx="1224136" cy="1244687"/>
          </a:xfrm>
          <a:prstGeom prst="straightConnector1">
            <a:avLst/>
          </a:prstGeom>
          <a:ln w="1079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83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3672408"/>
          </a:xfr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more information please visit us at:  </a:t>
            </a:r>
            <a:r>
              <a:rPr lang="fr-FR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hlinkClick r:id="rId2"/>
              </a:rPr>
              <a:t>www.iccyaf.org</a:t>
            </a:r>
            <a:endParaRPr lang="fr-FR" sz="39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fr-FR" sz="3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fr-FR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fr-FR" sz="39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get</a:t>
            </a:r>
            <a:r>
              <a:rPr lang="fr-FR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ICC </a:t>
            </a:r>
            <a:r>
              <a:rPr lang="fr-FR" sz="39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YAF’s</a:t>
            </a:r>
            <a:r>
              <a:rPr lang="fr-FR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39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latest</a:t>
            </a:r>
            <a:r>
              <a:rPr lang="fr-FR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news </a:t>
            </a:r>
            <a:r>
              <a:rPr lang="fr-FR" sz="39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follow</a:t>
            </a:r>
            <a:r>
              <a:rPr lang="fr-FR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us</a:t>
            </a:r>
            <a:r>
              <a:rPr lang="fr-FR" sz="3900" b="1" dirty="0"/>
              <a:t>: </a:t>
            </a:r>
            <a:endParaRPr lang="en-US" sz="3900" b="1" dirty="0"/>
          </a:p>
          <a:p>
            <a:pPr marL="0" indent="0" algn="ctr">
              <a:buNone/>
            </a:pPr>
            <a:r>
              <a:rPr lang="fr-FR" sz="3900" b="1" dirty="0"/>
              <a:t>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094" y="4221088"/>
            <a:ext cx="558842" cy="55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21088"/>
            <a:ext cx="558842" cy="55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21088"/>
            <a:ext cx="558842" cy="55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55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Justyna Szpara</a:t>
            </a:r>
            <a:r>
              <a:rPr lang="pl-PL" b="0" dirty="0"/>
              <a:t>, Vice-</a:t>
            </a:r>
            <a:r>
              <a:rPr lang="pl-PL" b="0" dirty="0" err="1"/>
              <a:t>President</a:t>
            </a:r>
            <a:r>
              <a:rPr lang="pl-PL" b="0" dirty="0"/>
              <a:t>, ICC </a:t>
            </a:r>
            <a:r>
              <a:rPr lang="pl-PL" b="0" dirty="0" smtClean="0"/>
              <a:t>Poland</a:t>
            </a:r>
            <a:r>
              <a:rPr lang="pl-PL" b="0" dirty="0"/>
              <a:t>, </a:t>
            </a:r>
            <a:r>
              <a:rPr lang="pl-PL" b="0" i="1" dirty="0" smtClean="0"/>
              <a:t>Justyna.Szpara@laszczuk.pl</a:t>
            </a:r>
          </a:p>
          <a:p>
            <a:endParaRPr lang="pl-PL" b="0" dirty="0" smtClean="0"/>
          </a:p>
          <a:p>
            <a:r>
              <a:rPr lang="pl-PL" dirty="0" smtClean="0"/>
              <a:t>Patryk Kulig</a:t>
            </a:r>
            <a:r>
              <a:rPr lang="pl-PL" b="0" dirty="0" smtClean="0"/>
              <a:t>, </a:t>
            </a:r>
            <a:r>
              <a:rPr lang="en-GB" b="0" dirty="0" smtClean="0"/>
              <a:t>Case </a:t>
            </a:r>
            <a:r>
              <a:rPr lang="en-GB" b="0" dirty="0"/>
              <a:t>Manager, </a:t>
            </a:r>
            <a:r>
              <a:rPr lang="en-GB" b="0" dirty="0" err="1" smtClean="0"/>
              <a:t>Nivalion</a:t>
            </a:r>
            <a:r>
              <a:rPr lang="pl-PL" b="0" dirty="0"/>
              <a:t>, </a:t>
            </a:r>
            <a:r>
              <a:rPr lang="pl-PL" b="0" i="1" dirty="0" smtClean="0"/>
              <a:t>Patryk.Kulig@nivalion.com</a:t>
            </a:r>
            <a:endParaRPr lang="pl-PL" b="0" i="1" dirty="0"/>
          </a:p>
          <a:p>
            <a:endParaRPr lang="pl-PL" b="0" dirty="0" smtClean="0"/>
          </a:p>
          <a:p>
            <a:r>
              <a:rPr lang="pl-PL" dirty="0" smtClean="0"/>
              <a:t>Mateusz Gerlach</a:t>
            </a:r>
            <a:r>
              <a:rPr lang="pl-PL" b="0" dirty="0" smtClean="0"/>
              <a:t>, </a:t>
            </a:r>
            <a:r>
              <a:rPr lang="en-GB" b="0" dirty="0" smtClean="0"/>
              <a:t>Associate</a:t>
            </a:r>
            <a:r>
              <a:rPr lang="en-GB" b="0" dirty="0"/>
              <a:t>, CMS, </a:t>
            </a:r>
            <a:r>
              <a:rPr lang="pl-PL" b="0" i="1" dirty="0" smtClean="0"/>
              <a:t>Mateusz.Gerlach@cms-cmno.com</a:t>
            </a:r>
          </a:p>
          <a:p>
            <a:endParaRPr lang="pl-PL" b="0" dirty="0" smtClean="0"/>
          </a:p>
          <a:p>
            <a:r>
              <a:rPr lang="pl-PL" dirty="0" smtClean="0"/>
              <a:t>Natalia Jodłowska</a:t>
            </a:r>
            <a:r>
              <a:rPr lang="pl-PL" b="0" dirty="0" smtClean="0"/>
              <a:t>, ICC YAF </a:t>
            </a:r>
            <a:r>
              <a:rPr lang="pl-PL" b="0" dirty="0" err="1" smtClean="0"/>
              <a:t>Representative</a:t>
            </a:r>
            <a:r>
              <a:rPr lang="pl-PL" b="0" dirty="0" smtClean="0"/>
              <a:t>, </a:t>
            </a:r>
            <a:r>
              <a:rPr lang="pl-PL" b="0" i="1" dirty="0" smtClean="0"/>
              <a:t>natalia.jodlowska@protonmail.com</a:t>
            </a:r>
            <a:endParaRPr lang="pl-PL" b="0" i="1" dirty="0"/>
          </a:p>
        </p:txBody>
      </p:sp>
    </p:spTree>
    <p:extLst>
      <p:ext uri="{BB962C8B-B14F-4D97-AF65-F5344CB8AC3E}">
        <p14:creationId xmlns:p14="http://schemas.microsoft.com/office/powerpoint/2010/main" val="12302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68952" cy="1143000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Regulamin Arbitrażowy ICC </a:t>
            </a: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2021: </a:t>
            </a:r>
            <a:b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 </a:t>
            </a: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Nowego?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endParaRPr lang="en-US" sz="2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OGÓLNA EFEKTYWNOŚĆ</a:t>
            </a:r>
            <a:b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l-PL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ZŁOŻONE POSTĘPOWANIA ARBITRAŻOWE</a:t>
            </a:r>
            <a:b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POSTĘPOWANIE ARBITRAŻOWE</a:t>
            </a:r>
            <a:b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l-PL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TRANSPARENTNOŚĆ</a:t>
            </a:r>
            <a:endParaRPr lang="el-GR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395536" y="1276799"/>
            <a:ext cx="8381974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18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89FF6D-2795-4CAF-844B-4CDFE6D23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1196752"/>
            <a:ext cx="2160240" cy="3168352"/>
          </a:xfrm>
        </p:spPr>
        <p:txBody>
          <a:bodyPr>
            <a:noAutofit/>
          </a:bodyPr>
          <a:lstStyle/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Szersze</a:t>
            </a:r>
          </a:p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wykorzystanie</a:t>
            </a:r>
          </a:p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technologii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D22C22-527F-4056-ADB7-DD023BD2D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75856" y="1196752"/>
            <a:ext cx="5616624" cy="3712464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Kopie elektroniczne zamiast papierowych </a:t>
            </a:r>
            <a:r>
              <a:rPr lang="pl-PL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pl-PL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Artykuły 4 i 5) </a:t>
            </a:r>
          </a:p>
          <a:p>
            <a:pPr marL="0" indent="0"/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Zdalne lub hybrydowe rozprawy</a:t>
            </a:r>
            <a:b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(Artykuły 25 i 26 Regulaminu;</a:t>
            </a:r>
            <a:b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Artykuł 3 Załącznika VI)</a:t>
            </a:r>
          </a:p>
          <a:p>
            <a:pPr marL="0" indent="0"/>
            <a:endParaRPr lang="pl-PL" dirty="0"/>
          </a:p>
          <a:p>
            <a:pPr marL="0" indent="0"/>
            <a:r>
              <a:rPr lang="pl-PL" dirty="0"/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233D177-C5EE-4207-9531-8CD018D3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OGÓLNA EFEKTYWNOŚĆ</a:t>
            </a:r>
          </a:p>
        </p:txBody>
      </p:sp>
    </p:spTree>
    <p:extLst>
      <p:ext uri="{BB962C8B-B14F-4D97-AF65-F5344CB8AC3E}">
        <p14:creationId xmlns:p14="http://schemas.microsoft.com/office/powerpoint/2010/main" val="7649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C3EA7AF-24EA-49BF-8738-C98144880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Złożone Postępowania Arbitrażowe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51015D-5164-4C08-9855-7A95400F0B96}"/>
              </a:ext>
            </a:extLst>
          </p:cNvPr>
          <p:cNvSpPr txBox="1">
            <a:spLocks/>
          </p:cNvSpPr>
          <p:nvPr/>
        </p:nvSpPr>
        <p:spPr>
          <a:xfrm>
            <a:off x="822960" y="914400"/>
            <a:ext cx="7520940" cy="357984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endParaRPr lang="en-US" sz="2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Przyłączenie dodatkowych stron po zatwierdzeniu lub powołaniu arbitra (Artykuł 7(5))</a:t>
            </a:r>
          </a:p>
          <a:p>
            <a:pPr algn="just"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Łączenie postępowań dla zaoszczędzenia czasu</a:t>
            </a:r>
            <a:b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kosztów (Artykuł 10(b))</a:t>
            </a:r>
          </a:p>
          <a:p>
            <a:pPr algn="just">
              <a:buFont typeface="Wingdings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Powoływanie wszystkich członków trybunału arbitrażowego wobec naruszenia przez klauzulę arbitrażową równości stron (Artykuł 12(9)) </a:t>
            </a:r>
          </a:p>
        </p:txBody>
      </p:sp>
    </p:spTree>
    <p:extLst>
      <p:ext uri="{BB962C8B-B14F-4D97-AF65-F5344CB8AC3E}">
        <p14:creationId xmlns:p14="http://schemas.microsoft.com/office/powerpoint/2010/main" val="96300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89FF6D-2795-4CAF-844B-4CDFE6D23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2164864" cy="225971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Efektywność</a:t>
            </a:r>
          </a:p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postępowania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D22C22-527F-4056-ADB7-DD023BD2D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03848" y="1097280"/>
            <a:ext cx="5328592" cy="371246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Przyspieszona procedura dla wszystkich spraw do 3.000.000 </a:t>
            </a:r>
            <a:r>
              <a:rPr lang="pl-PL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USD (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Artykuł 1(2) Załącznika VI) </a:t>
            </a:r>
          </a:p>
          <a:p>
            <a:pPr marL="0" indent="0"/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Złagodzenie wymogów dla wniosku </a:t>
            </a:r>
            <a:r>
              <a:rPr lang="pl-PL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dotyczącego 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postępowania przed Arbitrem </a:t>
            </a:r>
            <a:r>
              <a:rPr lang="pl-PL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Doraźnym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(Artykuł 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29.6.(c))</a:t>
            </a:r>
            <a:endParaRPr lang="pl-PL" sz="2600" dirty="0"/>
          </a:p>
          <a:p>
            <a:pPr marL="0" indent="0"/>
            <a:r>
              <a:rPr lang="pl-PL" dirty="0"/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233D177-C5EE-4207-9531-8CD018D3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Postępowanie Arbitrażowe </a:t>
            </a:r>
          </a:p>
        </p:txBody>
      </p:sp>
    </p:spTree>
    <p:extLst>
      <p:ext uri="{BB962C8B-B14F-4D97-AF65-F5344CB8AC3E}">
        <p14:creationId xmlns:p14="http://schemas.microsoft.com/office/powerpoint/2010/main" val="205844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89FF6D-2795-4CAF-844B-4CDFE6D23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097280"/>
            <a:ext cx="2304256" cy="1251600"/>
          </a:xfrm>
        </p:spPr>
        <p:txBody>
          <a:bodyPr>
            <a:noAutofit/>
          </a:bodyPr>
          <a:lstStyle/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Postępowanie</a:t>
            </a:r>
          </a:p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arbitrażowe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D22C22-527F-4056-ADB7-DD023BD2D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27216" y="1097280"/>
            <a:ext cx="5405224" cy="3915896"/>
          </a:xfrm>
        </p:spPr>
        <p:txBody>
          <a:bodyPr>
            <a:normAutofit fontScale="32500" lnSpcReduction="20000"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6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Trybunał może wyłączyć </a:t>
            </a:r>
            <a:r>
              <a:rPr lang="pl-PL" sz="6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pełnomocnika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6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pl-PL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Artykuł 17)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6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Strony zobowiązane do ujawnienia porozumień dotyczących finansowania postępowania</a:t>
            </a:r>
            <a:r>
              <a:rPr lang="pl-PL" sz="5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l-PL" sz="55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(Artykuł 11(7))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6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Trybunał zachęca strony do ugodowego zakończenia sporu lub podjęcia mediacji</a:t>
            </a:r>
            <a:br>
              <a:rPr lang="pl-PL" sz="65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(Załącznik IV, ust. (h)(i)) </a:t>
            </a:r>
            <a:endParaRPr lang="pl-PL" sz="60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D0598E-1C57-4C58-AB61-A2DE5B381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8568952" cy="1143000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Regulamin Arbitrażowy ICC 2021 : Co Nowego?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75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FD0598E-1C57-4C58-AB61-A2DE5B381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65760"/>
            <a:ext cx="8460432" cy="548640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Artykuł 17: </a:t>
            </a:r>
            <a:r>
              <a:rPr lang="pl-PL" sz="2200" b="1" strike="sngStrik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Wykazanie UMOCOWANIA </a:t>
            </a:r>
            <a:r>
              <a:rPr lang="pl-PL" sz="2200" b="1" u="sng" dirty="0">
                <a:solidFill>
                  <a:srgbClr val="FF0000"/>
                </a:solidFill>
              </a:rPr>
              <a:t>Zastępstwo Procesowe</a:t>
            </a:r>
            <a:endParaRPr lang="el-GR" sz="2200" b="1" strike="sngStrike" dirty="0">
              <a:solidFill>
                <a:srgbClr val="FF0000"/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89FF6D-2795-4CAF-844B-4CDFE6D23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768532"/>
          </a:xfrm>
        </p:spPr>
        <p:txBody>
          <a:bodyPr>
            <a:noAutofit/>
          </a:bodyPr>
          <a:lstStyle/>
          <a:p>
            <a:r>
              <a:rPr lang="pl-PL" sz="1800" u="heav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Dodany ust. 1</a:t>
            </a:r>
          </a:p>
          <a:p>
            <a:r>
              <a:rPr lang="pl-PL" sz="1800" b="0" dirty="0">
                <a:solidFill>
                  <a:srgbClr val="FF0000"/>
                </a:solidFill>
              </a:rPr>
              <a:t>	Każda ze stron jest obowiązana niezwłocznie powiadomić Sekretariat, trybunał arbitrażowy i pozostałe strony o każdej zmianie w zakresie jej zastępstwa procesowego. </a:t>
            </a:r>
          </a:p>
          <a:p>
            <a:r>
              <a:rPr lang="pl-PL" sz="1800" u="heav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Dodany ust. 2</a:t>
            </a:r>
          </a:p>
          <a:p>
            <a:pPr algn="just"/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pl-PL" sz="1800" b="0" dirty="0">
                <a:solidFill>
                  <a:srgbClr val="FF0000"/>
                </a:solidFill>
              </a:rPr>
              <a:t>Trybunał arbitrażowy może, po ukonstytuowaniu oraz po umożliwieniu stronom zajęcia stanowisk na piśmie w odpowiednim terminie, podjąć kroki niezbędne do uniknięcia po stronie arbitra konfliktu interesów wynikającego ze zmiany w zakresie zastępstwa procesowego strony, w tym może wykluczyć nowego pełnomocnika strony z uczestnictwa w całym postępowaniu arbitrażowym lub jego części. </a:t>
            </a:r>
          </a:p>
          <a:p>
            <a:endParaRPr lang="pl-PL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2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FD0598E-1C57-4C58-AB61-A2DE5B381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1143000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Artykuł 11 – Postanowienia ogólne </a:t>
            </a:r>
            <a:endParaRPr lang="el-GR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CBC51D82-D000-46E1-ABF8-CA0266943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768532"/>
          </a:xfrm>
        </p:spPr>
        <p:txBody>
          <a:bodyPr>
            <a:noAutofit/>
          </a:bodyPr>
          <a:lstStyle/>
          <a:p>
            <a:r>
              <a:rPr lang="pl-PL" sz="1800" u="heavy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Dodany ust. 7</a:t>
            </a:r>
            <a:endParaRPr lang="pl-PL" sz="1800" b="0" u="heavy" dirty="0">
              <a:solidFill>
                <a:srgbClr val="FF0000"/>
              </a:solidFill>
            </a:endParaRPr>
          </a:p>
          <a:p>
            <a:pPr algn="just"/>
            <a:r>
              <a:rPr lang="pl-PL" sz="1800" b="0" dirty="0">
                <a:solidFill>
                  <a:srgbClr val="FF0000"/>
                </a:solidFill>
              </a:rPr>
              <a:t>	W celu wsparcia przyszłych arbitrów oraz arbitrów w wykonaniu obowiązków określonych w art. 11(2) i 11(3), każda ze stron musi bezzwłocznie powiadomić Sekretariat, trybunał arbitrażowy oraz inne strony, o istnieniu i tożsamości każdego podmiotu niebędącego stroną, który zawarł umowę dotyczącą finansowania dochodzenia roszczeń lub prowadzenia obrony w danym arbitrażu, i który na podstawie tej umowy ma interes ekonomiczny w odniesieniu do wyniku postępowania. </a:t>
            </a:r>
            <a:endParaRPr lang="pl-PL" sz="22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Added value of litigation finance</a:t>
            </a:r>
            <a:endParaRPr lang="pl-PL" dirty="0"/>
          </a:p>
        </p:txBody>
      </p:sp>
      <p:sp>
        <p:nvSpPr>
          <p:cNvPr id="11" name="Rectangle 31">
            <a:extLst>
              <a:ext uri="{FF2B5EF4-FFF2-40B4-BE49-F238E27FC236}">
                <a16:creationId xmlns:a16="http://schemas.microsoft.com/office/drawing/2014/main" id="{47D0D442-22BC-4ECD-8AB4-D5CE0560279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655637" y="965093"/>
            <a:ext cx="1596274" cy="1079307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ctr" defTabSz="41075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2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In </a:t>
            </a: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/>
              </a:rPr>
              <a:t>general</a:t>
            </a:r>
            <a:endParaRPr kumimoji="0" lang="de-CH" sz="112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2" name="Rectangle 29">
            <a:extLst>
              <a:ext uri="{FF2B5EF4-FFF2-40B4-BE49-F238E27FC236}">
                <a16:creationId xmlns:a16="http://schemas.microsoft.com/office/drawing/2014/main" id="{F92BA596-E2AB-4C11-B6BC-124EC402503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624070" y="994302"/>
            <a:ext cx="5904656" cy="1079307"/>
          </a:xfrm>
          <a:prstGeom prst="rect">
            <a:avLst/>
          </a:prstGeom>
          <a:solidFill>
            <a:srgbClr val="DFDEE1"/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Shifting the entire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financial litigation risk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the client to the funder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Independent assessment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legal &amp; commercial merits 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Potentially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improved settlement prospects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due to financial strength</a:t>
            </a:r>
            <a:endParaRPr kumimoji="0" lang="de-CH" sz="1125" b="0" i="0" u="none" strike="noStrike" kern="1200" cap="none" spc="0" normalizeH="0" baseline="0" noProof="0" dirty="0">
              <a:ln>
                <a:noFill/>
              </a:ln>
              <a:solidFill>
                <a:srgbClr val="374A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1">
            <a:extLst>
              <a:ext uri="{FF2B5EF4-FFF2-40B4-BE49-F238E27FC236}">
                <a16:creationId xmlns:a16="http://schemas.microsoft.com/office/drawing/2014/main" id="{BFE73FCC-F058-451B-9EBB-16FFFFCCC10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655637" y="2228476"/>
            <a:ext cx="1596274" cy="1448496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ctr" defTabSz="41075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CH" sz="112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corporate</a:t>
            </a:r>
            <a:r>
              <a:rPr kumimoji="0" lang="de-CH" sz="112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clients</a:t>
            </a:r>
            <a:endParaRPr kumimoji="0" lang="de-CH" sz="112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39703BAA-9783-4E89-B190-1730F10D9BD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624070" y="2228476"/>
            <a:ext cx="5904656" cy="1418866"/>
          </a:xfrm>
          <a:prstGeom prst="rect">
            <a:avLst/>
          </a:prstGeom>
          <a:solidFill>
            <a:srgbClr val="DFDEE1"/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Client’s financial resources are preserved for its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core business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negative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accounting impact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litigation costs</a:t>
            </a:r>
            <a:endParaRPr kumimoji="0" lang="de-CH" sz="1125" b="0" i="0" u="none" strike="noStrike" kern="1200" cap="none" spc="0" normalizeH="0" baseline="0" noProof="0" dirty="0">
              <a:ln>
                <a:noFill/>
              </a:ln>
              <a:solidFill>
                <a:srgbClr val="374A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Availability of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of claim portfolios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Availability of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monetization of claims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Development of in-house litigation department from pure cost to a profit </a:t>
            </a:r>
            <a:r>
              <a:rPr kumimoji="0" lang="en-US" sz="1125" b="0" i="0" u="none" strike="noStrike" kern="1200" cap="none" spc="0" normalizeH="0" baseline="0" noProof="0" dirty="0" err="1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centre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rgbClr val="374A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31">
            <a:extLst>
              <a:ext uri="{FF2B5EF4-FFF2-40B4-BE49-F238E27FC236}">
                <a16:creationId xmlns:a16="http://schemas.microsoft.com/office/drawing/2014/main" id="{766019A3-1A19-49E7-9FC9-CE1A245F43E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55637" y="3861048"/>
            <a:ext cx="1596274" cy="1192903"/>
          </a:xfrm>
          <a:prstGeom prst="rect">
            <a:avLst/>
          </a:prstGeom>
          <a:solidFill>
            <a:srgbClr val="748C9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marL="0" marR="0" lvl="0" indent="0" algn="ctr" defTabSz="41075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CH" sz="112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law</a:t>
            </a:r>
            <a:r>
              <a:rPr kumimoji="0" lang="de-CH" sz="112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CH" sz="1125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firms</a:t>
            </a:r>
            <a:endParaRPr kumimoji="0" lang="de-CH" sz="112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D637542F-6F97-4835-A0A7-7FBE85C96CA1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620356" y="3872654"/>
            <a:ext cx="5908370" cy="1192903"/>
          </a:xfrm>
          <a:prstGeom prst="rect">
            <a:avLst/>
          </a:prstGeom>
          <a:solidFill>
            <a:srgbClr val="DFDEE1"/>
          </a:solidFill>
          <a:ln>
            <a:noFill/>
          </a:ln>
        </p:spPr>
        <p:txBody>
          <a:bodyPr lIns="107993" tIns="45717" rIns="45717" bIns="45717" anchor="t" anchorCtr="0"/>
          <a:lstStyle/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Legal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invoices will be paid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reliably and timely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Possibility to rely on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 expert support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managing disputes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Risk sharing of </a:t>
            </a: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success fees</a:t>
            </a:r>
          </a:p>
          <a:p>
            <a:pPr marL="200911" marR="0" lvl="0" indent="-20091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125" b="1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Increased competitiveness </a:t>
            </a: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374A5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including funding options in pitches</a:t>
            </a:r>
          </a:p>
        </p:txBody>
      </p:sp>
    </p:spTree>
    <p:extLst>
      <p:ext uri="{BB962C8B-B14F-4D97-AF65-F5344CB8AC3E}">
        <p14:creationId xmlns:p14="http://schemas.microsoft.com/office/powerpoint/2010/main" val="104851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GYm57fHEi7tyop6FKNt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.3AWOvWxkeU4i5rXaBgHg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Personnalisé 1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F8A15"/>
      </a:accent2>
      <a:accent3>
        <a:srgbClr val="0070C0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495</TotalTime>
  <Words>449</Words>
  <Application>Microsoft Office PowerPoint</Application>
  <PresentationFormat>Pokaz na ekranie (4:3)</PresentationFormat>
  <Paragraphs>98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3" baseType="lpstr">
      <vt:lpstr>Arial</vt:lpstr>
      <vt:lpstr>Calibri</vt:lpstr>
      <vt:lpstr>Franklin Gothic Book</vt:lpstr>
      <vt:lpstr>Franklin Gothic Medium</vt:lpstr>
      <vt:lpstr>Helvetica Light</vt:lpstr>
      <vt:lpstr>Symbol</vt:lpstr>
      <vt:lpstr>Tunga</vt:lpstr>
      <vt:lpstr>Wingdings</vt:lpstr>
      <vt:lpstr>Angles</vt:lpstr>
      <vt:lpstr>2021 ICC Arbitration Rules focus on third party funding </vt:lpstr>
      <vt:lpstr>Regulamin Arbitrażowy ICC 2021:  Co Nowego?</vt:lpstr>
      <vt:lpstr>OGÓLNA EFEKTYWNOŚĆ</vt:lpstr>
      <vt:lpstr>Złożone Postępowania Arbitrażowe</vt:lpstr>
      <vt:lpstr>Postępowanie Arbitrażowe </vt:lpstr>
      <vt:lpstr>Regulamin Arbitrażowy ICC 2021 : Co Nowego?</vt:lpstr>
      <vt:lpstr>Artykuł 17: Wykazanie UMOCOWANIA Zastępstwo Procesowe</vt:lpstr>
      <vt:lpstr>Artykuł 11 – Postanowienia ogólne </vt:lpstr>
      <vt:lpstr>Added value of litigation finance</vt:lpstr>
      <vt:lpstr>Basics of litigation funding</vt:lpstr>
      <vt:lpstr>Investment process</vt:lpstr>
      <vt:lpstr>Registration to the ICC YAF Member List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Thibault</dc:creator>
  <cp:lastModifiedBy>Natalia Jodłowska</cp:lastModifiedBy>
  <cp:revision>144</cp:revision>
  <cp:lastPrinted>2012-10-09T11:22:11Z</cp:lastPrinted>
  <dcterms:created xsi:type="dcterms:W3CDTF">2012-10-08T19:14:30Z</dcterms:created>
  <dcterms:modified xsi:type="dcterms:W3CDTF">2021-01-27T19:45:23Z</dcterms:modified>
</cp:coreProperties>
</file>