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66" r:id="rId4"/>
    <p:sldId id="267" r:id="rId5"/>
    <p:sldId id="269" r:id="rId6"/>
    <p:sldId id="273" r:id="rId7"/>
    <p:sldId id="270" r:id="rId8"/>
    <p:sldId id="272" r:id="rId9"/>
    <p:sldId id="276" r:id="rId10"/>
    <p:sldId id="277" r:id="rId11"/>
    <p:sldId id="278" r:id="rId12"/>
    <p:sldId id="274" r:id="rId13"/>
    <p:sldId id="275" r:id="rId14"/>
    <p:sldId id="279" r:id="rId15"/>
  </p:sldIdLst>
  <p:sldSz cx="9144000" cy="6858000" type="screen4x3"/>
  <p:notesSz cx="7086600" cy="93726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A4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439" autoAdjust="0"/>
    <p:restoredTop sz="94741" autoAdjust="0"/>
  </p:normalViewPr>
  <p:slideViewPr>
    <p:cSldViewPr>
      <p:cViewPr varScale="1">
        <p:scale>
          <a:sx n="65" d="100"/>
          <a:sy n="65" d="100"/>
        </p:scale>
        <p:origin x="1060" y="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93F7E1-938F-4743-AD54-D0C4E844FBEA}" type="datetimeFigureOut">
              <a:rPr lang="en-US" smtClean="0"/>
              <a:t>1/27/2021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703263"/>
            <a:ext cx="4686300" cy="35147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8025" y="4451350"/>
            <a:ext cx="5670550" cy="421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8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D797EC-BADC-4DE3-8E29-8862E99577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750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53366D98-0476-4199-8E0E-2BAD5FB94140}" type="datetimeFigureOut">
              <a:rPr lang="el-GR" smtClean="0"/>
              <a:t>27/1/2021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1A94A1A0-6A53-44DD-A84D-01F3A07D2C36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4.xml"/><Relationship Id="rId3" Type="http://schemas.openxmlformats.org/officeDocument/2006/relationships/tags" Target="../tags/tag9.xml"/><Relationship Id="rId7" Type="http://schemas.openxmlformats.org/officeDocument/2006/relationships/tags" Target="../tags/tag13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Relationship Id="rId9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iccyaf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7" Type="http://schemas.openxmlformats.org/officeDocument/2006/relationships/slideLayout" Target="../slideLayouts/slideLayout4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097" y="1678742"/>
            <a:ext cx="5496023" cy="1348061"/>
          </a:xfr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800" b="1" dirty="0"/>
              <a:t>2021 ICC Arbitration Rules focus on third party funding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404664"/>
            <a:ext cx="2304256" cy="59857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211960" y="4909810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pl-PL" b="1" dirty="0">
                <a:solidFill>
                  <a:schemeClr val="bg1"/>
                </a:solidFill>
              </a:rPr>
              <a:t>Online event, 28 January 2021</a:t>
            </a:r>
            <a:endParaRPr 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5680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>
          <a:xfrm>
            <a:off x="822960" y="346095"/>
            <a:ext cx="7520940" cy="548640"/>
          </a:xfrm>
        </p:spPr>
        <p:txBody>
          <a:bodyPr/>
          <a:lstStyle/>
          <a:p>
            <a:r>
              <a:rPr lang="en-US" dirty="0"/>
              <a:t>Basics of litigation funding</a:t>
            </a:r>
            <a:endParaRPr lang="pl-PL" dirty="0"/>
          </a:p>
        </p:txBody>
      </p:sp>
      <p:sp>
        <p:nvSpPr>
          <p:cNvPr id="5" name="Rectangle 31">
            <a:extLst>
              <a:ext uri="{FF2B5EF4-FFF2-40B4-BE49-F238E27FC236}">
                <a16:creationId xmlns:a16="http://schemas.microsoft.com/office/drawing/2014/main" id="{803F1086-B7D3-4A68-BAE1-90D54F9A8AB6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107504" y="924694"/>
            <a:ext cx="2420717" cy="1136154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algn="ctr" defTabSz="410751" hangingPunct="0">
              <a:defRPr/>
            </a:pPr>
            <a:r>
              <a:rPr lang="de-CH" sz="1125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Core </a:t>
            </a:r>
            <a:r>
              <a:rPr lang="de-CH" sz="1125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Offering</a:t>
            </a:r>
            <a:endParaRPr lang="de-CH" sz="1125" b="1" kern="0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6" name="Rectangle 29">
            <a:extLst>
              <a:ext uri="{FF2B5EF4-FFF2-40B4-BE49-F238E27FC236}">
                <a16:creationId xmlns:a16="http://schemas.microsoft.com/office/drawing/2014/main" id="{38391E7E-E075-48D0-970A-317DEA70FC7A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2528221" y="924694"/>
            <a:ext cx="6508275" cy="113615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189749" indent="-189749">
              <a:lnSpc>
                <a:spcPct val="150000"/>
              </a:lnSpc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 part or all of the costs of litigation or arbitration</a:t>
            </a:r>
          </a:p>
          <a:p>
            <a:pPr marL="189749" indent="-189749">
              <a:lnSpc>
                <a:spcPct val="150000"/>
              </a:lnSpc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 successful, the funder receives a share of the proceeds. If unsuccessful, the funded party does not repay the funder</a:t>
            </a:r>
          </a:p>
          <a:p>
            <a:pPr marL="189749" indent="-189749">
              <a:lnSpc>
                <a:spcPct val="150000"/>
              </a:lnSpc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Clear separation of roles: Funder does not control the litigation/arbitration</a:t>
            </a:r>
          </a:p>
        </p:txBody>
      </p:sp>
      <p:sp>
        <p:nvSpPr>
          <p:cNvPr id="7" name="Rectangle 31">
            <a:extLst>
              <a:ext uri="{FF2B5EF4-FFF2-40B4-BE49-F238E27FC236}">
                <a16:creationId xmlns:a16="http://schemas.microsoft.com/office/drawing/2014/main" id="{E0617FE6-22D3-4296-AA73-1D61A33043FC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107503" y="2115668"/>
            <a:ext cx="2420717" cy="809276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algn="ctr" defTabSz="410751" hangingPunct="0"/>
            <a:r>
              <a:rPr lang="de-CH" sz="1125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  <a:endParaRPr lang="de-CH" sz="1125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8" name="Rectangle 29">
            <a:extLst>
              <a:ext uri="{FF2B5EF4-FFF2-40B4-BE49-F238E27FC236}">
                <a16:creationId xmlns:a16="http://schemas.microsoft.com/office/drawing/2014/main" id="{2CD42FD4-1814-4342-AB3F-024CDB682365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2528220" y="2115668"/>
            <a:ext cx="6508276" cy="80927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  <a:endParaRPr lang="de-CH" sz="1125" dirty="0">
              <a:solidFill>
                <a:srgbClr val="3B4A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practitioners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</a:t>
            </a:r>
            <a:r>
              <a:rPr lang="de-CH" sz="1125" dirty="0" smtClean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de-CH" sz="1125" b="1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Access </a:t>
            </a:r>
            <a:r>
              <a:rPr lang="de-CH" sz="1125" b="1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CH" sz="1125" b="1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b="1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justice</a:t>
            </a:r>
            <a:r>
              <a:rPr lang="de-CH" sz="1125" b="1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↔ Managing legal </a:t>
            </a:r>
            <a:r>
              <a:rPr lang="de-CH" sz="1125" b="1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cost</a:t>
            </a:r>
            <a:r>
              <a:rPr lang="de-CH" sz="1125" b="1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b="1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CH" sz="1125" b="1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b="1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risk</a:t>
            </a:r>
            <a:endParaRPr lang="de-CH" sz="1125" b="1" dirty="0">
              <a:solidFill>
                <a:srgbClr val="3B4A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Private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clients</a:t>
            </a:r>
            <a:endParaRPr lang="de-DE" sz="1125" dirty="0">
              <a:solidFill>
                <a:srgbClr val="3B4A5D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9" name="Rectangle 31">
            <a:extLst>
              <a:ext uri="{FF2B5EF4-FFF2-40B4-BE49-F238E27FC236}">
                <a16:creationId xmlns:a16="http://schemas.microsoft.com/office/drawing/2014/main" id="{57913321-421D-4BF3-849C-2111B782B19D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107461" y="2962879"/>
            <a:ext cx="2420717" cy="585272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algn="ctr" defTabSz="410751" hangingPunct="0"/>
            <a:r>
              <a:rPr lang="de-CH" sz="1125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 </a:t>
            </a:r>
            <a:r>
              <a:rPr lang="de-CH" sz="1125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CH" sz="1125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b="1" dirty="0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  <a:endParaRPr lang="de-CH" sz="1125" b="1" dirty="0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0" name="Rectangle 29">
            <a:extLst>
              <a:ext uri="{FF2B5EF4-FFF2-40B4-BE49-F238E27FC236}">
                <a16:creationId xmlns:a16="http://schemas.microsoft.com/office/drawing/2014/main" id="{BFF31EC1-6CA9-4256-A42D-F1D41BCE04D1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2528179" y="2977680"/>
            <a:ext cx="6476415" cy="57047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areas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civil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law</a:t>
            </a:r>
            <a:endParaRPr lang="de-CH" sz="1125" dirty="0">
              <a:solidFill>
                <a:srgbClr val="3B4A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 on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corporate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commercial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energy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infrastructure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IP,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competition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&amp;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insolvency</a:t>
            </a:r>
            <a:endParaRPr lang="de-DE" sz="1125" dirty="0">
              <a:solidFill>
                <a:srgbClr val="3B4A5D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id="{0DCA51E7-CBFE-46EE-B865-EBE513F850FF}"/>
              </a:ext>
            </a:extLst>
          </p:cNvPr>
          <p:cNvSpPr>
            <a:spLocks noChangeArrowheads="1"/>
          </p:cNvSpPr>
          <p:nvPr>
            <p:custDataLst>
              <p:tags r:id="rId7"/>
            </p:custDataLst>
          </p:nvPr>
        </p:nvSpPr>
        <p:spPr bwMode="gray">
          <a:xfrm>
            <a:off x="107460" y="3600886"/>
            <a:ext cx="2420717" cy="1564618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algn="ctr" defTabSz="410751" hangingPunct="0"/>
            <a:r>
              <a:rPr lang="de-CH" sz="1125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Cases fit </a:t>
            </a:r>
            <a:r>
              <a:rPr lang="de-CH" sz="1125" b="1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</a:t>
            </a:r>
            <a:r>
              <a:rPr lang="de-CH" sz="1125" b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b="1" err="1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endParaRPr lang="de-CH" sz="1125" b="1">
              <a:solidFill>
                <a:srgbClr val="FFFFFF"/>
              </a:solidFill>
              <a:latin typeface="Arial" panose="020B0604020202020204" pitchFamily="34" charset="0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2" name="Rectangle 29">
            <a:extLst>
              <a:ext uri="{FF2B5EF4-FFF2-40B4-BE49-F238E27FC236}">
                <a16:creationId xmlns:a16="http://schemas.microsoft.com/office/drawing/2014/main" id="{2948760F-4521-4C05-90BE-724E6DD9C992}"/>
              </a:ext>
            </a:extLst>
          </p:cNvPr>
          <p:cNvSpPr>
            <a:spLocks noChangeArrowheads="1"/>
          </p:cNvSpPr>
          <p:nvPr>
            <p:custDataLst>
              <p:tags r:id="rId8"/>
            </p:custDataLst>
          </p:nvPr>
        </p:nvSpPr>
        <p:spPr bwMode="gray">
          <a:xfrm>
            <a:off x="2528177" y="3600886"/>
            <a:ext cx="6508319" cy="1564617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189749" indent="-189749">
              <a:lnSpc>
                <a:spcPct val="150000"/>
              </a:lnSpc>
              <a:buFontTx/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funding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investment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outset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during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proceedings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at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enforcement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stage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125" dirty="0">
              <a:solidFill>
                <a:srgbClr val="3B4A5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89749" indent="-189749">
              <a:lnSpc>
                <a:spcPct val="150000"/>
              </a:lnSpc>
              <a:buFontTx/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Good prospects (facts and merits, overall predictability)</a:t>
            </a:r>
          </a:p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Case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budget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should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not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exceed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10%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expected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litigation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recovery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(«1:10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rule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»)</a:t>
            </a:r>
          </a:p>
          <a:p>
            <a:pPr marL="189749" indent="-189749">
              <a:lnSpc>
                <a:spcPct val="150000"/>
              </a:lnSpc>
              <a:buChar char="-"/>
            </a:pP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Enforceability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solvency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de-CH" sz="1125" dirty="0" err="1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jurisdiction</a:t>
            </a:r>
            <a:r>
              <a:rPr lang="de-CH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</a:p>
          <a:p>
            <a:pPr marL="189749" indent="-189749">
              <a:lnSpc>
                <a:spcPct val="150000"/>
              </a:lnSpc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Legal team</a:t>
            </a:r>
          </a:p>
          <a:p>
            <a:pPr marL="189749" indent="-189749">
              <a:lnSpc>
                <a:spcPct val="150000"/>
              </a:lnSpc>
              <a:buChar char="-"/>
            </a:pPr>
            <a:r>
              <a:rPr lang="en-US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Client</a:t>
            </a:r>
            <a:r>
              <a:rPr lang="de-DE" sz="1125" dirty="0">
                <a:solidFill>
                  <a:srgbClr val="3B4A5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586750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Investment process</a:t>
            </a:r>
            <a:endParaRPr lang="pl-PL" dirty="0"/>
          </a:p>
        </p:txBody>
      </p:sp>
      <p:pic>
        <p:nvPicPr>
          <p:cNvPr id="23" name="Obraz 22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666" y="914400"/>
            <a:ext cx="8141528" cy="40987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502736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3528" y="269776"/>
            <a:ext cx="8525990" cy="926976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sz="32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Registration to the ICC YAF Member List</a:t>
            </a:r>
            <a:endParaRPr lang="el-GR" sz="32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2960" y="1361319"/>
            <a:ext cx="7520940" cy="3579849"/>
          </a:xfr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buFont typeface="Wingdings" pitchFamily="2" charset="2"/>
              <a:buChar char="§"/>
            </a:pPr>
            <a:endParaRPr lang="en-US" dirty="0"/>
          </a:p>
          <a:p>
            <a:pPr>
              <a:buFont typeface="Wingdings" pitchFamily="2" charset="2"/>
              <a:buChar char="§"/>
            </a:pPr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Registration is free and easy! </a:t>
            </a:r>
          </a:p>
          <a:p>
            <a:pPr>
              <a:buFont typeface="Wingdings" pitchFamily="2" charset="2"/>
              <a:buChar char="§"/>
            </a:pPr>
            <a:endParaRPr lang="en-US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endParaRPr lang="el-GR" dirty="0"/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323528" y="1124744"/>
            <a:ext cx="8381974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8994" y="2276872"/>
            <a:ext cx="7328872" cy="3803874"/>
          </a:xfrm>
          <a:prstGeom prst="rect">
            <a:avLst/>
          </a:prstGeom>
        </p:spPr>
      </p:pic>
      <p:cxnSp>
        <p:nvCxnSpPr>
          <p:cNvPr id="9" name="Straight Arrow Connector 8"/>
          <p:cNvCxnSpPr/>
          <p:nvPr/>
        </p:nvCxnSpPr>
        <p:spPr>
          <a:xfrm>
            <a:off x="179512" y="3861048"/>
            <a:ext cx="1224136" cy="1244687"/>
          </a:xfrm>
          <a:prstGeom prst="straightConnector1">
            <a:avLst/>
          </a:prstGeom>
          <a:ln w="1079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29836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980728"/>
            <a:ext cx="8229600" cy="3672408"/>
          </a:xfrm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en-US" sz="2800" b="1" dirty="0"/>
          </a:p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For more information please visit us at:  </a:t>
            </a:r>
            <a:r>
              <a:rPr lang="fr-FR" sz="39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hlinkClick r:id="rId2"/>
              </a:rPr>
              <a:t>www.iccyaf.org</a:t>
            </a:r>
            <a:endParaRPr lang="fr-FR" sz="3900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  <a:p>
            <a:pPr marL="0" indent="0" algn="ctr">
              <a:buNone/>
            </a:pPr>
            <a:endParaRPr lang="fr-FR" sz="39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0" indent="0" algn="ctr">
              <a:buNone/>
            </a:pPr>
            <a:r>
              <a:rPr lang="fr-FR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To </a:t>
            </a:r>
            <a:r>
              <a:rPr lang="fr-FR" sz="39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get</a:t>
            </a:r>
            <a:r>
              <a:rPr lang="fr-FR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ICC </a:t>
            </a:r>
            <a:r>
              <a:rPr lang="fr-FR" sz="39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YAF’s</a:t>
            </a:r>
            <a:r>
              <a:rPr lang="fr-FR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r-FR" sz="39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latest</a:t>
            </a:r>
            <a:r>
              <a:rPr lang="fr-FR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news </a:t>
            </a:r>
            <a:r>
              <a:rPr lang="fr-FR" sz="3900" b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follow</a:t>
            </a:r>
            <a:r>
              <a:rPr lang="fr-FR" sz="39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us</a:t>
            </a:r>
            <a:r>
              <a:rPr lang="fr-FR" sz="3900" b="1" dirty="0"/>
              <a:t>: </a:t>
            </a:r>
            <a:endParaRPr lang="en-US" sz="3900" b="1" dirty="0"/>
          </a:p>
          <a:p>
            <a:pPr marL="0" indent="0" algn="ctr">
              <a:buNone/>
            </a:pPr>
            <a:r>
              <a:rPr lang="fr-FR" sz="3900" b="1" dirty="0"/>
              <a:t> </a:t>
            </a: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37094" y="4221088"/>
            <a:ext cx="558842" cy="558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221088"/>
            <a:ext cx="558842" cy="558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4221088"/>
            <a:ext cx="558842" cy="5588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1552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Dziękujemy za uwagę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l-PL" dirty="0" smtClean="0"/>
          </a:p>
          <a:p>
            <a:r>
              <a:rPr lang="pl-PL" dirty="0" smtClean="0"/>
              <a:t>Justyna Szpara</a:t>
            </a:r>
            <a:r>
              <a:rPr lang="pl-PL" b="0" dirty="0"/>
              <a:t>, Vice-</a:t>
            </a:r>
            <a:r>
              <a:rPr lang="pl-PL" b="0" dirty="0" err="1"/>
              <a:t>President</a:t>
            </a:r>
            <a:r>
              <a:rPr lang="pl-PL" b="0" dirty="0"/>
              <a:t>, ICC </a:t>
            </a:r>
            <a:r>
              <a:rPr lang="pl-PL" b="0" dirty="0" smtClean="0"/>
              <a:t>Poland</a:t>
            </a:r>
            <a:r>
              <a:rPr lang="pl-PL" b="0" dirty="0"/>
              <a:t>, </a:t>
            </a:r>
            <a:r>
              <a:rPr lang="pl-PL" b="0" i="1" dirty="0" smtClean="0"/>
              <a:t>Justyna.Szpara@laszczuk.pl</a:t>
            </a:r>
          </a:p>
          <a:p>
            <a:endParaRPr lang="pl-PL" b="0" dirty="0" smtClean="0"/>
          </a:p>
          <a:p>
            <a:r>
              <a:rPr lang="pl-PL" dirty="0" smtClean="0"/>
              <a:t>Patryk Kulig</a:t>
            </a:r>
            <a:r>
              <a:rPr lang="pl-PL" b="0" dirty="0" smtClean="0"/>
              <a:t>, </a:t>
            </a:r>
            <a:r>
              <a:rPr lang="en-GB" b="0" dirty="0" smtClean="0"/>
              <a:t>Case </a:t>
            </a:r>
            <a:r>
              <a:rPr lang="en-GB" b="0" dirty="0"/>
              <a:t>Manager, </a:t>
            </a:r>
            <a:r>
              <a:rPr lang="en-GB" b="0" dirty="0" err="1" smtClean="0"/>
              <a:t>Nivalion</a:t>
            </a:r>
            <a:r>
              <a:rPr lang="pl-PL" b="0" dirty="0"/>
              <a:t>, </a:t>
            </a:r>
            <a:r>
              <a:rPr lang="pl-PL" b="0" i="1" dirty="0" smtClean="0"/>
              <a:t>Patryk.Kulig@nivalion.com</a:t>
            </a:r>
            <a:endParaRPr lang="pl-PL" b="0" i="1" dirty="0"/>
          </a:p>
          <a:p>
            <a:endParaRPr lang="pl-PL" b="0" dirty="0" smtClean="0"/>
          </a:p>
          <a:p>
            <a:r>
              <a:rPr lang="pl-PL" dirty="0" smtClean="0"/>
              <a:t>Mateusz Gerlach</a:t>
            </a:r>
            <a:r>
              <a:rPr lang="pl-PL" b="0" dirty="0" smtClean="0"/>
              <a:t>, </a:t>
            </a:r>
            <a:r>
              <a:rPr lang="en-GB" b="0" dirty="0" smtClean="0"/>
              <a:t>Associate</a:t>
            </a:r>
            <a:r>
              <a:rPr lang="en-GB" b="0" dirty="0"/>
              <a:t>, CMS, </a:t>
            </a:r>
            <a:r>
              <a:rPr lang="pl-PL" b="0" i="1" dirty="0" smtClean="0"/>
              <a:t>Mateusz.Gerlach@cms-cmno.com</a:t>
            </a:r>
          </a:p>
          <a:p>
            <a:endParaRPr lang="pl-PL" b="0" dirty="0" smtClean="0"/>
          </a:p>
          <a:p>
            <a:r>
              <a:rPr lang="pl-PL" dirty="0" smtClean="0"/>
              <a:t>Natalia Jodłowska</a:t>
            </a:r>
            <a:r>
              <a:rPr lang="pl-PL" b="0" dirty="0" smtClean="0"/>
              <a:t>, ICC YAF </a:t>
            </a:r>
            <a:r>
              <a:rPr lang="pl-PL" b="0" dirty="0" err="1" smtClean="0"/>
              <a:t>Representative</a:t>
            </a:r>
            <a:r>
              <a:rPr lang="pl-PL" b="0" dirty="0" smtClean="0"/>
              <a:t>, </a:t>
            </a:r>
            <a:r>
              <a:rPr lang="pl-PL" b="0" i="1" dirty="0" smtClean="0"/>
              <a:t>natalia.jodlowska@protonmail.com</a:t>
            </a:r>
            <a:endParaRPr lang="pl-PL" b="0" i="1" dirty="0"/>
          </a:p>
        </p:txBody>
      </p:sp>
    </p:spTree>
    <p:extLst>
      <p:ext uri="{BB962C8B-B14F-4D97-AF65-F5344CB8AC3E}">
        <p14:creationId xmlns:p14="http://schemas.microsoft.com/office/powerpoint/2010/main" val="123022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16632"/>
            <a:ext cx="8568952" cy="114300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Regulamin Arbitrażowy ICC </a:t>
            </a:r>
            <a: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2021: </a:t>
            </a:r>
            <a:b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Co </a:t>
            </a:r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Nowego?</a:t>
            </a:r>
            <a:endParaRPr lang="el-G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noFill/>
          <a:ln>
            <a:noFill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§"/>
            </a:pPr>
            <a:endParaRPr lang="en-US" sz="28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OGÓLNA EFEKTYWNOŚĆ</a:t>
            </a:r>
            <a:b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l-PL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ZŁOŻONE POSTĘPOWANIA ARBITRAŻOWE</a:t>
            </a:r>
            <a:b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POSTĘPOWANIE ARBITRAŻOWE</a:t>
            </a:r>
            <a:b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pl-PL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TRANSPARENTNOŚĆ</a:t>
            </a:r>
            <a:endParaRPr lang="el-GR" sz="2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5" name="Connecteur droit 4"/>
          <p:cNvCxnSpPr/>
          <p:nvPr/>
        </p:nvCxnSpPr>
        <p:spPr>
          <a:xfrm flipH="1">
            <a:off x="395536" y="1276799"/>
            <a:ext cx="8381974" cy="0"/>
          </a:xfrm>
          <a:prstGeom prst="line">
            <a:avLst/>
          </a:prstGeom>
          <a:ln w="127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3618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89FF6D-2795-4CAF-844B-4CDFE6D23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55576" y="1196752"/>
            <a:ext cx="2160240" cy="3168352"/>
          </a:xfrm>
        </p:spPr>
        <p:txBody>
          <a:bodyPr>
            <a:noAutofit/>
          </a:bodyPr>
          <a:lstStyle/>
          <a:p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Szersze</a:t>
            </a:r>
          </a:p>
          <a:p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wykorzystanie</a:t>
            </a:r>
          </a:p>
          <a:p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technologii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5D22C22-527F-4056-ADB7-DD023BD2D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75856" y="1196752"/>
            <a:ext cx="5616624" cy="3712464"/>
          </a:xfrm>
        </p:spPr>
        <p:txBody>
          <a:bodyPr>
            <a:norm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Kopie elektroniczne zamiast papierowych </a:t>
            </a:r>
            <a:r>
              <a:rPr lang="pl-PL" sz="19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pl-PL" sz="19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Artykuły 4 i 5) </a:t>
            </a:r>
          </a:p>
          <a:p>
            <a:pPr marL="0" indent="0"/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Zdalne lub hybrydowe rozprawy</a:t>
            </a:r>
            <a:b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(Artykuły 25 i 26 Regulaminu;</a:t>
            </a:r>
            <a:b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Artykuł 3 Załącznika VI)</a:t>
            </a:r>
          </a:p>
          <a:p>
            <a:pPr marL="0" indent="0"/>
            <a:endParaRPr lang="pl-PL" dirty="0"/>
          </a:p>
          <a:p>
            <a:pPr marL="0" indent="0"/>
            <a:r>
              <a:rPr lang="pl-PL" dirty="0"/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233D177-C5EE-4207-9531-8CD018D37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OGÓLNA EFEKTYWNOŚĆ</a:t>
            </a:r>
          </a:p>
        </p:txBody>
      </p:sp>
    </p:spTree>
    <p:extLst>
      <p:ext uri="{BB962C8B-B14F-4D97-AF65-F5344CB8AC3E}">
        <p14:creationId xmlns:p14="http://schemas.microsoft.com/office/powerpoint/2010/main" val="764935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>
            <a:extLst>
              <a:ext uri="{FF2B5EF4-FFF2-40B4-BE49-F238E27FC236}">
                <a16:creationId xmlns:a16="http://schemas.microsoft.com/office/drawing/2014/main" id="{EC3EA7AF-24EA-49BF-8738-C98144880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Złożone Postępowania Arbitrażowe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1551015D-5164-4C08-9855-7A95400F0B96}"/>
              </a:ext>
            </a:extLst>
          </p:cNvPr>
          <p:cNvSpPr txBox="1">
            <a:spLocks/>
          </p:cNvSpPr>
          <p:nvPr/>
        </p:nvSpPr>
        <p:spPr>
          <a:xfrm>
            <a:off x="822960" y="914400"/>
            <a:ext cx="7520940" cy="3579849"/>
          </a:xfrm>
          <a:prstGeom prst="rect">
            <a:avLst/>
          </a:prstGeom>
          <a:noFill/>
          <a:ln w="9525" cap="flat" cmpd="sng" algn="ctr">
            <a:noFill/>
            <a:prstDash val="solid"/>
          </a:ln>
          <a:effectLst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ts val="800"/>
              </a:spcBef>
              <a:buFont typeface="Arial" pitchFamily="34" charset="0"/>
              <a:buNone/>
              <a:defRPr sz="1600" b="1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1737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4023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630936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859536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097280" indent="-173736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533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81912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92224" indent="-164592" algn="l" defTabSz="914400" rtl="0" eaLnBrk="1" latinLnBrk="0" hangingPunct="1">
              <a:spcBef>
                <a:spcPts val="300"/>
              </a:spcBef>
              <a:buClr>
                <a:schemeClr val="accent2"/>
              </a:buClr>
              <a:buFont typeface="Wingdings" pitchFamily="2" charset="2"/>
              <a:buChar char="§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Font typeface="Wingdings" pitchFamily="2" charset="2"/>
              <a:buChar char="§"/>
            </a:pPr>
            <a:endParaRPr lang="en-US" sz="2800" b="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Przyłączenie dodatkowych stron po zatwierdzeniu lub powołaniu arbitra (Artykuł 7(5))</a:t>
            </a:r>
          </a:p>
          <a:p>
            <a:pPr algn="just"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Łączenie postępowań dla zaoszczędzenia czasu</a:t>
            </a:r>
            <a:b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 kosztów (Artykuł 10(b))</a:t>
            </a:r>
          </a:p>
          <a:p>
            <a:pPr algn="just">
              <a:buFont typeface="Wingdings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Powoływanie wszystkich członków trybunału arbitrażowego wobec naruszenia przez klauzulę arbitrażową równości stron (Artykuł 12(9)) </a:t>
            </a:r>
          </a:p>
        </p:txBody>
      </p:sp>
    </p:spTree>
    <p:extLst>
      <p:ext uri="{BB962C8B-B14F-4D97-AF65-F5344CB8AC3E}">
        <p14:creationId xmlns:p14="http://schemas.microsoft.com/office/powerpoint/2010/main" val="963006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89FF6D-2795-4CAF-844B-4CDFE6D23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2164864" cy="2259712"/>
          </a:xfrm>
        </p:spPr>
        <p:txBody>
          <a:bodyPr>
            <a:noAutofit/>
          </a:bodyPr>
          <a:lstStyle/>
          <a:p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Efektywność</a:t>
            </a:r>
          </a:p>
          <a:p>
            <a:r>
              <a:rPr lang="pl-PL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postępowania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5D22C22-527F-4056-ADB7-DD023BD2D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203848" y="1097280"/>
            <a:ext cx="5328592" cy="3712464"/>
          </a:xfrm>
        </p:spPr>
        <p:txBody>
          <a:bodyPr>
            <a:normAutofit fontScale="92500" lnSpcReduction="1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Przyspieszona procedura dla wszystkich spraw do 3.000.000 </a:t>
            </a:r>
            <a:r>
              <a:rPr lang="pl-PL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USD (</a:t>
            </a: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Artykuł 1(2) Załącznika VI) </a:t>
            </a:r>
          </a:p>
          <a:p>
            <a:pPr marL="0" indent="0"/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Złagodzenie wymogów dla wniosku </a:t>
            </a:r>
            <a:r>
              <a:rPr lang="pl-PL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dotyczącego </a:t>
            </a: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postępowania przed Arbitrem </a:t>
            </a:r>
            <a:r>
              <a:rPr lang="pl-PL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Doraźnym</a:t>
            </a: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pl-PL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(Artykuł </a:t>
            </a:r>
            <a:r>
              <a:rPr lang="pl-PL" sz="2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29.6.(c))</a:t>
            </a:r>
            <a:endParaRPr lang="pl-PL" sz="2600" dirty="0"/>
          </a:p>
          <a:p>
            <a:pPr marL="0" indent="0"/>
            <a:r>
              <a:rPr lang="pl-PL" dirty="0"/>
              <a:t>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2" name="Tytuł 1">
            <a:extLst>
              <a:ext uri="{FF2B5EF4-FFF2-40B4-BE49-F238E27FC236}">
                <a16:creationId xmlns:a16="http://schemas.microsoft.com/office/drawing/2014/main" id="{F233D177-C5EE-4207-9531-8CD018D370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Postępowanie Arbitrażowe </a:t>
            </a:r>
          </a:p>
        </p:txBody>
      </p:sp>
    </p:spTree>
    <p:extLst>
      <p:ext uri="{BB962C8B-B14F-4D97-AF65-F5344CB8AC3E}">
        <p14:creationId xmlns:p14="http://schemas.microsoft.com/office/powerpoint/2010/main" val="205844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89FF6D-2795-4CAF-844B-4CDFE6D234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7544" y="1097280"/>
            <a:ext cx="2304256" cy="1251600"/>
          </a:xfrm>
        </p:spPr>
        <p:txBody>
          <a:bodyPr>
            <a:noAutofit/>
          </a:bodyPr>
          <a:lstStyle/>
          <a:p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Postępowanie</a:t>
            </a:r>
          </a:p>
          <a:p>
            <a:r>
              <a:rPr lang="pl-PL" sz="2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arbitrażowe</a:t>
            </a:r>
          </a:p>
        </p:txBody>
      </p:sp>
      <p:sp>
        <p:nvSpPr>
          <p:cNvPr id="5" name="Symbol zastępczy zawartości 4">
            <a:extLst>
              <a:ext uri="{FF2B5EF4-FFF2-40B4-BE49-F238E27FC236}">
                <a16:creationId xmlns:a16="http://schemas.microsoft.com/office/drawing/2014/main" id="{35D22C22-527F-4056-ADB7-DD023BD2DB2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127216" y="1097280"/>
            <a:ext cx="5405224" cy="3915896"/>
          </a:xfrm>
        </p:spPr>
        <p:txBody>
          <a:bodyPr>
            <a:normAutofit fontScale="32500" lnSpcReduction="20000"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6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Trybunał może wyłączyć </a:t>
            </a:r>
            <a:r>
              <a:rPr lang="pl-PL" sz="6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pełnomocnika 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6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pl-PL" sz="6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Artykuł 17)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6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Strony zobowiązane do ujawnienia porozumień dotyczących finansowania postępowania</a:t>
            </a:r>
            <a:r>
              <a:rPr lang="pl-PL" sz="5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/>
            </a:r>
            <a:br>
              <a:rPr lang="pl-PL" sz="55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6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(Artykuł 11(7))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pl-PL" sz="6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Trybunał zachęca strony do ugodowego zakończenia sporu lub podjęcia mediacji</a:t>
            </a:r>
            <a:br>
              <a:rPr lang="pl-PL" sz="65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pl-PL" sz="6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(Załącznik IV, ust. (h)(i)) </a:t>
            </a:r>
            <a:endParaRPr lang="pl-PL" sz="6000" dirty="0"/>
          </a:p>
          <a:p>
            <a:pPr marL="457200" indent="-457200"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FD0598E-1C57-4C58-AB61-A2DE5B381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544" y="0"/>
            <a:ext cx="8568952" cy="114300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pl-PL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Regulamin Arbitrażowy ICC 2021 : Co Nowego?</a:t>
            </a:r>
            <a:endParaRPr lang="el-GR" b="1" dirty="0">
              <a:solidFill>
                <a:schemeClr val="tx1">
                  <a:lumMod val="75000"/>
                  <a:lumOff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87557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0598E-1C57-4C58-AB61-A2DE5B381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365760"/>
            <a:ext cx="8460432" cy="54864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pl-PL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Artykuł 17: </a:t>
            </a:r>
            <a:r>
              <a:rPr lang="pl-PL" sz="2200" b="1" strike="sngStrik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Wykazanie UMOCOWANIA </a:t>
            </a:r>
            <a:r>
              <a:rPr lang="pl-PL" sz="2200" b="1" u="sng" dirty="0">
                <a:solidFill>
                  <a:srgbClr val="FF0000"/>
                </a:solidFill>
              </a:rPr>
              <a:t>Zastępstwo Procesowe</a:t>
            </a:r>
            <a:endParaRPr lang="el-GR" sz="2200" b="1" strike="sngStrike" dirty="0">
              <a:solidFill>
                <a:srgbClr val="FF0000"/>
              </a:solidFill>
            </a:endParaRP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E89FF6D-2795-4CAF-844B-4CDFE6D234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68532"/>
          </a:xfrm>
        </p:spPr>
        <p:txBody>
          <a:bodyPr>
            <a:noAutofit/>
          </a:bodyPr>
          <a:lstStyle/>
          <a:p>
            <a:r>
              <a:rPr lang="pl-PL" sz="1800" u="heav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Dodany ust. 1</a:t>
            </a:r>
          </a:p>
          <a:p>
            <a:r>
              <a:rPr lang="pl-PL" sz="1800" b="0" dirty="0">
                <a:solidFill>
                  <a:srgbClr val="FF0000"/>
                </a:solidFill>
              </a:rPr>
              <a:t>	Każda ze stron jest obowiązana niezwłocznie powiadomić Sekretariat, trybunał arbitrażowy i pozostałe strony o każdej zmianie w zakresie jej zastępstwa procesowego. </a:t>
            </a:r>
          </a:p>
          <a:p>
            <a:r>
              <a:rPr lang="pl-PL" sz="1800" u="heav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Dodany ust. 2</a:t>
            </a:r>
          </a:p>
          <a:p>
            <a:pPr algn="just"/>
            <a:r>
              <a:rPr lang="pl-PL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pl-PL" sz="1800" b="0" dirty="0">
                <a:solidFill>
                  <a:srgbClr val="FF0000"/>
                </a:solidFill>
              </a:rPr>
              <a:t>Trybunał arbitrażowy może, po ukonstytuowaniu oraz po umożliwieniu stronom zajęcia stanowisk na piśmie w odpowiednim terminie, podjąć kroki niezbędne do uniknięcia po stronie arbitra konfliktu interesów wynikającego ze zmiany w zakresie zastępstwa procesowego strony, w tym może wykluczyć nowego pełnomocnika strony z uczestnictwa w całym postępowaniu arbitrażowym lub jego części. </a:t>
            </a:r>
          </a:p>
          <a:p>
            <a:endParaRPr lang="pl-PL" sz="2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124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EFD0598E-1C57-4C58-AB61-A2DE5B381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0"/>
            <a:ext cx="8568952" cy="1143000"/>
          </a:xfr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pl-PL" sz="22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Artykuł 11 – Postanowienia ogólne </a:t>
            </a:r>
            <a:endParaRPr lang="el-GR" sz="22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Symbol zastępczy zawartości 3">
            <a:extLst>
              <a:ext uri="{FF2B5EF4-FFF2-40B4-BE49-F238E27FC236}">
                <a16:creationId xmlns:a16="http://schemas.microsoft.com/office/drawing/2014/main" id="{CBC51D82-D000-46E1-ABF8-CA0266943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2960" y="1100628"/>
            <a:ext cx="7520940" cy="3768532"/>
          </a:xfrm>
        </p:spPr>
        <p:txBody>
          <a:bodyPr>
            <a:noAutofit/>
          </a:bodyPr>
          <a:lstStyle/>
          <a:p>
            <a:r>
              <a:rPr lang="pl-PL" sz="1800" u="heavy" dirty="0">
                <a:solidFill>
                  <a:schemeClr val="tx1">
                    <a:lumMod val="75000"/>
                    <a:lumOff val="25000"/>
                  </a:schemeClr>
                </a:solidFill>
              </a:rPr>
              <a:t>Dodany ust. 7</a:t>
            </a:r>
            <a:endParaRPr lang="pl-PL" sz="1800" b="0" u="heavy" dirty="0">
              <a:solidFill>
                <a:srgbClr val="FF0000"/>
              </a:solidFill>
            </a:endParaRPr>
          </a:p>
          <a:p>
            <a:pPr algn="just"/>
            <a:r>
              <a:rPr lang="pl-PL" sz="1800" b="0" dirty="0">
                <a:solidFill>
                  <a:srgbClr val="FF0000"/>
                </a:solidFill>
              </a:rPr>
              <a:t>	W celu wsparcia przyszłych arbitrów oraz arbitrów w wykonaniu obowiązków określonych w art. 11(2) i 11(3), każda ze stron musi bezzwłocznie powiadomić Sekretariat, trybunał arbitrażowy oraz inne strony, o istnieniu i tożsamości każdego podmiotu niebędącego stroną, który zawarł umowę dotyczącą finansowania dochodzenia roszczeń lub prowadzenia obrony w danym arbitrażu, i który na podstawie tej umowy ma interes ekonomiczny w odniesieniu do wyniku postępowania. </a:t>
            </a:r>
            <a:endParaRPr lang="pl-PL" sz="2200" b="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30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ytu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Added value of litigation finance</a:t>
            </a:r>
            <a:endParaRPr lang="pl-PL" dirty="0"/>
          </a:p>
        </p:txBody>
      </p:sp>
      <p:sp>
        <p:nvSpPr>
          <p:cNvPr id="11" name="Rectangle 31">
            <a:extLst>
              <a:ext uri="{FF2B5EF4-FFF2-40B4-BE49-F238E27FC236}">
                <a16:creationId xmlns:a16="http://schemas.microsoft.com/office/drawing/2014/main" id="{47D0D442-22BC-4ECD-8AB4-D5CE0560279A}"/>
              </a:ext>
            </a:extLst>
          </p:cNvPr>
          <p:cNvSpPr>
            <a:spLocks noChangeArrowheads="1"/>
          </p:cNvSpPr>
          <p:nvPr>
            <p:custDataLst>
              <p:tags r:id="rId1"/>
            </p:custDataLst>
          </p:nvPr>
        </p:nvSpPr>
        <p:spPr bwMode="gray">
          <a:xfrm>
            <a:off x="655637" y="965093"/>
            <a:ext cx="1596274" cy="1079307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marL="0" marR="0" lvl="0" indent="0" algn="ctr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25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In </a:t>
            </a: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Helvetica Light"/>
              </a:rPr>
              <a:t>general</a:t>
            </a:r>
            <a:endParaRPr kumimoji="0" lang="de-CH" sz="1125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2" name="Rectangle 29">
            <a:extLst>
              <a:ext uri="{FF2B5EF4-FFF2-40B4-BE49-F238E27FC236}">
                <a16:creationId xmlns:a16="http://schemas.microsoft.com/office/drawing/2014/main" id="{F92BA596-E2AB-4C11-B6BC-124EC4025035}"/>
              </a:ext>
            </a:extLst>
          </p:cNvPr>
          <p:cNvSpPr>
            <a:spLocks noChangeArrowheads="1"/>
          </p:cNvSpPr>
          <p:nvPr>
            <p:custDataLst>
              <p:tags r:id="rId2"/>
            </p:custDataLst>
          </p:nvPr>
        </p:nvSpPr>
        <p:spPr bwMode="gray">
          <a:xfrm>
            <a:off x="2624070" y="994302"/>
            <a:ext cx="5904656" cy="1079307"/>
          </a:xfrm>
          <a:prstGeom prst="rect">
            <a:avLst/>
          </a:prstGeom>
          <a:solidFill>
            <a:srgbClr val="DFDEE1"/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Shifting the entire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financial litigation risk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from the client to the funder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Independent assessment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legal &amp; commercial merits 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Potentially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improved settlement prospects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due to financial strength</a:t>
            </a:r>
            <a:endParaRPr kumimoji="0" lang="de-CH" sz="1125" b="0" i="0" u="none" strike="noStrike" kern="1200" cap="none" spc="0" normalizeH="0" baseline="0" noProof="0" dirty="0">
              <a:ln>
                <a:noFill/>
              </a:ln>
              <a:solidFill>
                <a:srgbClr val="374A5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3" name="Rectangle 31">
            <a:extLst>
              <a:ext uri="{FF2B5EF4-FFF2-40B4-BE49-F238E27FC236}">
                <a16:creationId xmlns:a16="http://schemas.microsoft.com/office/drawing/2014/main" id="{BFE73FCC-F058-451B-9EBB-16FFFFCCC10B}"/>
              </a:ext>
            </a:extLst>
          </p:cNvPr>
          <p:cNvSpPr>
            <a:spLocks noChangeArrowheads="1"/>
          </p:cNvSpPr>
          <p:nvPr>
            <p:custDataLst>
              <p:tags r:id="rId3"/>
            </p:custDataLst>
          </p:nvPr>
        </p:nvSpPr>
        <p:spPr bwMode="gray">
          <a:xfrm>
            <a:off x="655637" y="2228476"/>
            <a:ext cx="1596274" cy="1448496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marL="0" marR="0" lvl="0" indent="0" algn="ctr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CH" sz="1125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corporate</a:t>
            </a:r>
            <a:r>
              <a:rPr kumimoji="0" lang="de-CH" sz="1125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clients</a:t>
            </a:r>
            <a:endParaRPr kumimoji="0" lang="de-CH" sz="1125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4" name="Rectangle 29">
            <a:extLst>
              <a:ext uri="{FF2B5EF4-FFF2-40B4-BE49-F238E27FC236}">
                <a16:creationId xmlns:a16="http://schemas.microsoft.com/office/drawing/2014/main" id="{39703BAA-9783-4E89-B190-1730F10D9BD6}"/>
              </a:ext>
            </a:extLst>
          </p:cNvPr>
          <p:cNvSpPr>
            <a:spLocks noChangeArrowheads="1"/>
          </p:cNvSpPr>
          <p:nvPr>
            <p:custDataLst>
              <p:tags r:id="rId4"/>
            </p:custDataLst>
          </p:nvPr>
        </p:nvSpPr>
        <p:spPr bwMode="gray">
          <a:xfrm>
            <a:off x="2624070" y="2228476"/>
            <a:ext cx="5904656" cy="1418866"/>
          </a:xfrm>
          <a:prstGeom prst="rect">
            <a:avLst/>
          </a:prstGeom>
          <a:solidFill>
            <a:srgbClr val="DFDEE1"/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Client’s financial resources are preserved for its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core business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 negative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accounting impact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of litigation costs</a:t>
            </a:r>
            <a:endParaRPr kumimoji="0" lang="de-CH" sz="1125" b="0" i="0" u="none" strike="noStrike" kern="1200" cap="none" spc="0" normalizeH="0" baseline="0" noProof="0" dirty="0">
              <a:ln>
                <a:noFill/>
              </a:ln>
              <a:solidFill>
                <a:srgbClr val="374A5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Availability of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funding of claim portfolios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Availability of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monetization of claims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Development of in-house litigation department from pure cost to a profit </a:t>
            </a:r>
            <a:r>
              <a:rPr kumimoji="0" lang="en-US" sz="1125" b="0" i="0" u="none" strike="noStrike" kern="1200" cap="none" spc="0" normalizeH="0" baseline="0" noProof="0" dirty="0" err="1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centre</a:t>
            </a:r>
            <a:endParaRPr kumimoji="0" lang="en-US" sz="1125" b="0" i="0" u="none" strike="noStrike" kern="1200" cap="none" spc="0" normalizeH="0" baseline="0" noProof="0" dirty="0">
              <a:ln>
                <a:noFill/>
              </a:ln>
              <a:solidFill>
                <a:srgbClr val="374A5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Rectangle 31">
            <a:extLst>
              <a:ext uri="{FF2B5EF4-FFF2-40B4-BE49-F238E27FC236}">
                <a16:creationId xmlns:a16="http://schemas.microsoft.com/office/drawing/2014/main" id="{766019A3-1A19-49E7-9FC9-CE1A245F43E3}"/>
              </a:ext>
            </a:extLst>
          </p:cNvPr>
          <p:cNvSpPr>
            <a:spLocks noChangeArrowheads="1"/>
          </p:cNvSpPr>
          <p:nvPr>
            <p:custDataLst>
              <p:tags r:id="rId5"/>
            </p:custDataLst>
          </p:nvPr>
        </p:nvSpPr>
        <p:spPr bwMode="gray">
          <a:xfrm>
            <a:off x="655637" y="3861048"/>
            <a:ext cx="1596274" cy="1192903"/>
          </a:xfrm>
          <a:prstGeom prst="rect">
            <a:avLst/>
          </a:prstGeom>
          <a:solidFill>
            <a:srgbClr val="748C9E"/>
          </a:solidFill>
          <a:ln w="12700">
            <a:miter lim="400000"/>
          </a:ln>
        </p:spPr>
        <p:txBody>
          <a:bodyPr lIns="35719" tIns="35719" rIns="35719" bIns="35719" anchor="ctr"/>
          <a:lstStyle/>
          <a:p>
            <a:pPr marL="0" marR="0" lvl="0" indent="0" algn="ctr" defTabSz="410751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For</a:t>
            </a:r>
            <a:r>
              <a:rPr kumimoji="0" lang="de-CH" sz="1125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law</a:t>
            </a:r>
            <a:r>
              <a:rPr kumimoji="0" lang="de-CH" sz="1125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de-CH" sz="1125" b="1" i="0" u="none" strike="noStrike" kern="1200" cap="none" spc="0" normalizeH="0" baseline="0" noProof="0" err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firms</a:t>
            </a:r>
            <a:endParaRPr kumimoji="0" lang="de-CH" sz="1125" b="1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Helvetica Light"/>
            </a:endParaRPr>
          </a:p>
        </p:txBody>
      </p:sp>
      <p:sp>
        <p:nvSpPr>
          <p:cNvPr id="16" name="Rectangle 29">
            <a:extLst>
              <a:ext uri="{FF2B5EF4-FFF2-40B4-BE49-F238E27FC236}">
                <a16:creationId xmlns:a16="http://schemas.microsoft.com/office/drawing/2014/main" id="{D637542F-6F97-4835-A0A7-7FBE85C96CA1}"/>
              </a:ext>
            </a:extLst>
          </p:cNvPr>
          <p:cNvSpPr>
            <a:spLocks noChangeArrowheads="1"/>
          </p:cNvSpPr>
          <p:nvPr>
            <p:custDataLst>
              <p:tags r:id="rId6"/>
            </p:custDataLst>
          </p:nvPr>
        </p:nvSpPr>
        <p:spPr bwMode="gray">
          <a:xfrm>
            <a:off x="2620356" y="3872654"/>
            <a:ext cx="5908370" cy="1192903"/>
          </a:xfrm>
          <a:prstGeom prst="rect">
            <a:avLst/>
          </a:prstGeom>
          <a:solidFill>
            <a:srgbClr val="DFDEE1"/>
          </a:solidFill>
          <a:ln>
            <a:noFill/>
          </a:ln>
        </p:spPr>
        <p:txBody>
          <a:bodyPr lIns="107993" tIns="45717" rIns="45717" bIns="45717" anchor="t" anchorCtr="0"/>
          <a:lstStyle/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Legal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invoices will be paid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reliably and timely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Possibility to rely on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additional expert support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 managing disputes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Risk sharing of </a:t>
            </a: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success fees</a:t>
            </a:r>
          </a:p>
          <a:p>
            <a:pPr marL="200911" marR="0" lvl="0" indent="-200911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Pct val="75000"/>
              <a:buFont typeface="Symbol" panose="05050102010706020507" pitchFamily="18" charset="2"/>
              <a:buChar char="-"/>
              <a:tabLst/>
              <a:defRPr/>
            </a:pPr>
            <a:r>
              <a:rPr kumimoji="0" lang="en-US" sz="1125" b="1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Increased competitiveness </a:t>
            </a:r>
            <a:r>
              <a:rPr kumimoji="0" lang="en-US" sz="1125" b="0" i="0" u="none" strike="noStrike" kern="1200" cap="none" spc="0" normalizeH="0" baseline="0" noProof="0" dirty="0">
                <a:ln>
                  <a:noFill/>
                </a:ln>
                <a:solidFill>
                  <a:srgbClr val="374A5E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by including funding options in pitches</a:t>
            </a:r>
          </a:p>
        </p:txBody>
      </p:sp>
    </p:spTree>
    <p:extLst>
      <p:ext uri="{BB962C8B-B14F-4D97-AF65-F5344CB8AC3E}">
        <p14:creationId xmlns:p14="http://schemas.microsoft.com/office/powerpoint/2010/main" val="10485158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iGYm57fHEi7tyop6FKNtw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l.3AWOvWxkeU4i5rXaBgHg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Personnalisé 1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F8A15"/>
      </a:accent2>
      <a:accent3>
        <a:srgbClr val="0070C0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495</TotalTime>
  <Words>449</Words>
  <Application>Microsoft Office PowerPoint</Application>
  <PresentationFormat>Pokaz na ekranie (4:3)</PresentationFormat>
  <Paragraphs>98</Paragraphs>
  <Slides>14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23" baseType="lpstr">
      <vt:lpstr>Arial</vt:lpstr>
      <vt:lpstr>Calibri</vt:lpstr>
      <vt:lpstr>Franklin Gothic Book</vt:lpstr>
      <vt:lpstr>Franklin Gothic Medium</vt:lpstr>
      <vt:lpstr>Helvetica Light</vt:lpstr>
      <vt:lpstr>Symbol</vt:lpstr>
      <vt:lpstr>Tunga</vt:lpstr>
      <vt:lpstr>Wingdings</vt:lpstr>
      <vt:lpstr>Angles</vt:lpstr>
      <vt:lpstr>2021 ICC Arbitration Rules focus on third party funding </vt:lpstr>
      <vt:lpstr>Regulamin Arbitrażowy ICC 2021:  Co Nowego?</vt:lpstr>
      <vt:lpstr>OGÓLNA EFEKTYWNOŚĆ</vt:lpstr>
      <vt:lpstr>Złożone Postępowania Arbitrażowe</vt:lpstr>
      <vt:lpstr>Postępowanie Arbitrażowe </vt:lpstr>
      <vt:lpstr>Regulamin Arbitrażowy ICC 2021 : Co Nowego?</vt:lpstr>
      <vt:lpstr>Artykuł 17: Wykazanie UMOCOWANIA Zastępstwo Procesowe</vt:lpstr>
      <vt:lpstr>Artykuł 11 – Postanowienia ogólne </vt:lpstr>
      <vt:lpstr>Added value of litigation finance</vt:lpstr>
      <vt:lpstr>Basics of litigation funding</vt:lpstr>
      <vt:lpstr>Investment process</vt:lpstr>
      <vt:lpstr>Registration to the ICC YAF Member List</vt:lpstr>
      <vt:lpstr>Prezentacja programu PowerPoint</vt:lpstr>
      <vt:lpstr>Dziękujemy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Jessica Thibault</dc:creator>
  <cp:lastModifiedBy>Natalia Jodłowska</cp:lastModifiedBy>
  <cp:revision>144</cp:revision>
  <cp:lastPrinted>2012-10-09T11:22:11Z</cp:lastPrinted>
  <dcterms:created xsi:type="dcterms:W3CDTF">2012-10-08T19:14:30Z</dcterms:created>
  <dcterms:modified xsi:type="dcterms:W3CDTF">2021-01-27T19:45:23Z</dcterms:modified>
</cp:coreProperties>
</file>